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notesSlides/notesSlide1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4.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5.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6.xml" ContentType="application/vnd.openxmlformats-officedocument.presentationml.notesSlide+xml"/>
  <Override PartName="/ppt/tags/tag314.xml" ContentType="application/vnd.openxmlformats-officedocument.presentationml.tags+xml"/>
  <Override PartName="/ppt/notesSlides/notesSlide27.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8.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29.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0.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1.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2.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3.xml" ContentType="application/vnd.openxmlformats-officedocument.presentationml.notesSlide+xml"/>
  <Override PartName="/ppt/tags/tag371.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44"/>
  </p:notesMasterIdLst>
  <p:handoutMasterIdLst>
    <p:handoutMasterId r:id="rId45"/>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3" r:id="rId43"/>
  </p:sldIdLst>
  <p:sldSz cx="12188825" cy="6858000"/>
  <p:notesSz cx="6858000" cy="9144000"/>
  <p:embeddedFontLst>
    <p:embeddedFont>
      <p:font typeface="Segoe UI" panose="020B0502040204020203" pitchFamily="34" charset="0"/>
      <p:regular r:id="rId46"/>
      <p:bold r:id="rId47"/>
      <p:italic r:id="rId48"/>
      <p:boldItalic r:id="rId49"/>
    </p:embeddedFont>
    <p:embeddedFont>
      <p:font typeface="Wingdings 2" panose="05020102010507070707" pitchFamily="18" charset="2"/>
      <p:regular r:id="rId50"/>
    </p:embeddedFont>
    <p:embeddedFont>
      <p:font typeface="Segoe UI Light" panose="020B0502040204020203" pitchFamily="34" charset="0"/>
      <p:regular r:id="rId51"/>
      <p:italic r:id="rId52"/>
    </p:embeddedFont>
    <p:embeddedFont>
      <p:font typeface="Segoe UI Semibold" panose="020B0702040204020203" pitchFamily="34" charset="0"/>
      <p:bold r:id="rId53"/>
      <p:boldItalic r:id="rId54"/>
    </p:embeddedFont>
    <p:embeddedFont>
      <p:font typeface="Consolas" panose="020B0609020204030204" pitchFamily="49" charset="0"/>
      <p:regular r:id="rId55"/>
      <p:bold r:id="rId56"/>
      <p:italic r:id="rId57"/>
      <p:boldItalic r:id="rId58"/>
    </p:embeddedFont>
  </p:embeddedFontLst>
  <p:custDataLst>
    <p:tags r:id="rId59"/>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486">
          <p15:clr>
            <a:srgbClr val="A4A3A4"/>
          </p15:clr>
        </p15:guide>
        <p15:guide id="3" orient="horz" pos="4188">
          <p15:clr>
            <a:srgbClr val="A4A3A4"/>
          </p15:clr>
        </p15:guide>
        <p15:guide id="4" orient="horz" pos="911">
          <p15:clr>
            <a:srgbClr val="A4A3A4"/>
          </p15:clr>
        </p15:guide>
        <p15:guide id="5" orient="horz" pos="3948">
          <p15:clr>
            <a:srgbClr val="A4A3A4"/>
          </p15:clr>
        </p15:guide>
        <p15:guide id="6" orient="horz" pos="1199">
          <p15:clr>
            <a:srgbClr val="A4A3A4"/>
          </p15:clr>
        </p15:guide>
        <p15:guide id="7" pos="7350">
          <p15:clr>
            <a:srgbClr val="A4A3A4"/>
          </p15:clr>
        </p15:guide>
        <p15:guide id="8" pos="3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23" autoAdjust="0"/>
    <p:restoredTop sz="81197" autoAdjust="0"/>
  </p:normalViewPr>
  <p:slideViewPr>
    <p:cSldViewPr snapToGrid="0">
      <p:cViewPr varScale="1">
        <p:scale>
          <a:sx n="72" d="100"/>
          <a:sy n="72" d="100"/>
        </p:scale>
        <p:origin x="924" y="66"/>
      </p:cViewPr>
      <p:guideLst>
        <p:guide orient="horz" pos="144"/>
        <p:guide orient="horz" pos="1486"/>
        <p:guide orient="horz" pos="4188"/>
        <p:guide orient="horz" pos="911"/>
        <p:guide orient="horz" pos="3948"/>
        <p:guide orient="horz" pos="1199"/>
        <p:guide pos="7350"/>
        <p:guide pos="32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0" d="100"/>
          <a:sy n="80" d="100"/>
        </p:scale>
        <p:origin x="-25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Windows Azure Service Bus</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2/16/2018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2/16/2018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4475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a:t>Click to edit Master text styles</a:t>
            </a:r>
          </a:p>
          <a:p>
            <a:pPr marL="3175" lvl="1" indent="0" algn="l" defTabSz="914363"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Lst>
  <p:transition>
    <p:fade/>
  </p:transition>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3.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4.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7.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8.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 Id="rId8" Type="http://schemas.openxmlformats.org/officeDocument/2006/relationships/tags" Target="../tags/tag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0.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1.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2" Type="http://schemas.openxmlformats.org/officeDocument/2006/relationships/tags" Target="../tags/tag95.xml"/><Relationship Id="rId16" Type="http://schemas.openxmlformats.org/officeDocument/2006/relationships/tags" Target="../tags/tag109.xml"/><Relationship Id="rId29" Type="http://schemas.openxmlformats.org/officeDocument/2006/relationships/tags" Target="../tags/tag122.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3.xml"/><Relationship Id="rId5" Type="http://schemas.openxmlformats.org/officeDocument/2006/relationships/tags" Target="../tags/tag98.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0" Type="http://schemas.openxmlformats.org/officeDocument/2006/relationships/tags" Target="../tags/tag113.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tags" Target="../tags/tag172.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9" Type="http://schemas.openxmlformats.org/officeDocument/2006/relationships/tags" Target="../tags/tag162.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4.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0" Type="http://schemas.openxmlformats.org/officeDocument/2006/relationships/tags" Target="../tags/tag163.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9" Type="http://schemas.openxmlformats.org/officeDocument/2006/relationships/tags" Target="../tags/tag226.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61" Type="http://schemas.openxmlformats.org/officeDocument/2006/relationships/notesSlide" Target="../notesSlides/notesSlide25.xml"/><Relationship Id="rId19" Type="http://schemas.openxmlformats.org/officeDocument/2006/relationships/tags" Target="../tags/tag21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 Id="rId20" Type="http://schemas.openxmlformats.org/officeDocument/2006/relationships/tags" Target="../tags/tag217.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10" Type="http://schemas.openxmlformats.org/officeDocument/2006/relationships/tags" Target="../tags/tag207.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9" Type="http://schemas.openxmlformats.org/officeDocument/2006/relationships/tags" Target="../tags/tag284.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61" Type="http://schemas.openxmlformats.org/officeDocument/2006/relationships/oleObject" Target="../embeddings/oleObject18.bin"/><Relationship Id="rId19" Type="http://schemas.openxmlformats.org/officeDocument/2006/relationships/tags" Target="../tags/tag27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 Id="rId20" Type="http://schemas.openxmlformats.org/officeDocument/2006/relationships/tags" Target="../tags/tag275.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10" Type="http://schemas.openxmlformats.org/officeDocument/2006/relationships/tags" Target="../tags/tag265.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6.xml"/><Relationship Id="rId4" Type="http://schemas.openxmlformats.org/officeDocument/2006/relationships/tags" Target="../tags/tag259.xml"/><Relationship Id="rId9" Type="http://schemas.openxmlformats.org/officeDocument/2006/relationships/tags" Target="../tags/tag2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8.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29.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0.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3.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Azure </a:t>
            </a:r>
            <a:br>
              <a:rPr lang="en-US" dirty="0"/>
            </a:br>
            <a:r>
              <a:rPr lang="en-US" dirty="0"/>
              <a:t>Service Bus</a:t>
            </a:r>
          </a:p>
        </p:txBody>
      </p:sp>
    </p:spTree>
    <p:extLst>
      <p:ext uri="{BB962C8B-B14F-4D97-AF65-F5344CB8AC3E}">
        <p14:creationId xmlns:p14="http://schemas.microsoft.com/office/powerpoint/2010/main" val="21622764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4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Mobile Workforce/Customer Integration</a:t>
            </a:r>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Services</a:t>
            </a: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Assets</a:t>
            </a: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6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Mobile Workforce/Customer Integration</a:t>
            </a:r>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mobile</a:t>
            </a: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Services</a:t>
            </a: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Assets</a:t>
            </a: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1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Federated Cloud/On-Prem Solutions</a:t>
            </a:r>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outage</a:t>
            </a:r>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Ticketing Site</a:t>
            </a: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2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a:t>Large Scale Eventing / Command-Control</a:t>
            </a:r>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a:t>“Last Mile” problem of reaching into the consumer household</a:t>
            </a:r>
          </a:p>
          <a:p>
            <a:r>
              <a:rPr lang="en-US" sz="2800" dirty="0"/>
              <a:t>Reach consumer or industrial devices </a:t>
            </a:r>
            <a:br>
              <a:rPr lang="en-US" sz="2800" dirty="0"/>
            </a:br>
            <a:r>
              <a:rPr lang="en-US" sz="2800" dirty="0"/>
              <a:t>at scale</a:t>
            </a:r>
          </a:p>
          <a:p>
            <a:r>
              <a:rPr lang="en-US" sz="2800" dirty="0"/>
              <a:t>Broadcast event data at “utility scale” </a:t>
            </a:r>
          </a:p>
          <a:p>
            <a:r>
              <a:rPr lang="en-US" sz="2800" dirty="0"/>
              <a:t>Send targeted notifications based on geography or demographics</a:t>
            </a:r>
          </a:p>
          <a:p>
            <a:r>
              <a:rPr lang="en-US" sz="2800" dirty="0"/>
              <a:t>Large scale notifications and broadcast will become part of Service Bus in CY12</a:t>
            </a:r>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a:t>Service Bus Namespace </a:t>
            </a:r>
            <a:br>
              <a:rPr lang="en-US" dirty="0"/>
            </a:br>
            <a:r>
              <a:rPr lang="en-US" dirty="0"/>
              <a:t>and Access Control</a:t>
            </a:r>
          </a:p>
        </p:txBody>
      </p:sp>
    </p:spTree>
    <p:extLst>
      <p:ext uri="{BB962C8B-B14F-4D97-AF65-F5344CB8AC3E}">
        <p14:creationId xmlns:p14="http://schemas.microsoft.com/office/powerpoint/2010/main" val="17676892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8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a:t>Service Bus Namespace</a:t>
            </a:r>
            <a:br>
              <a:rPr lang="en-US" dirty="0"/>
            </a:br>
            <a:r>
              <a:rPr lang="en-US" sz="3200" dirty="0">
                <a:hlinkClick r:id="rId15"/>
              </a:rPr>
              <a:t>https://yourapp.servicebus.windows.net/foo/bar/baz</a:t>
            </a:r>
            <a:r>
              <a:rPr lang="en-US" sz="3200" dirty="0"/>
              <a:t> </a:t>
            </a:r>
          </a:p>
        </p:txBody>
      </p:sp>
      <p:sp>
        <p:nvSpPr>
          <p:cNvPr id="6" name="Content Placeholder 5"/>
          <p:cNvSpPr>
            <a:spLocks noGrp="1"/>
          </p:cNvSpPr>
          <p:nvPr>
            <p:ph type="body" sz="quarter" idx="10"/>
          </p:nvPr>
        </p:nvSpPr>
        <p:spPr>
          <a:xfrm>
            <a:off x="519112" y="1902663"/>
            <a:ext cx="6032413" cy="4101123"/>
          </a:xfrm>
        </p:spPr>
        <p:txBody>
          <a:bodyPr/>
          <a:lstStyle/>
          <a:p>
            <a:r>
              <a:rPr lang="en-US" sz="2800" dirty="0">
                <a:solidFill>
                  <a:schemeClr val="accent2">
                    <a:alpha val="99000"/>
                  </a:schemeClr>
                </a:solidFill>
              </a:rPr>
              <a:t>Naming tree</a:t>
            </a:r>
          </a:p>
          <a:p>
            <a:pPr lvl="1">
              <a:spcAft>
                <a:spcPts val="600"/>
              </a:spcAft>
            </a:pPr>
            <a:r>
              <a:rPr lang="en-US" dirty="0"/>
              <a:t>ATOM Feed at the root for discovery</a:t>
            </a:r>
          </a:p>
          <a:p>
            <a:pPr lvl="1">
              <a:spcAft>
                <a:spcPts val="600"/>
              </a:spcAft>
            </a:pPr>
            <a:r>
              <a:rPr lang="en-US" dirty="0"/>
              <a:t>Management via REST on the ATOM feed hierarchy</a:t>
            </a:r>
          </a:p>
          <a:p>
            <a:pPr lvl="1"/>
            <a:r>
              <a:rPr lang="en-US" dirty="0"/>
              <a:t>All names that can exist do exist</a:t>
            </a:r>
          </a:p>
          <a:p>
            <a:pPr lvl="1"/>
            <a:endParaRPr lang="en-US" dirty="0"/>
          </a:p>
          <a:p>
            <a:r>
              <a:rPr lang="en-US" sz="2800" dirty="0">
                <a:solidFill>
                  <a:schemeClr val="accent2">
                    <a:alpha val="99000"/>
                  </a:schemeClr>
                </a:solidFill>
              </a:rPr>
              <a:t>“Infinite” depth </a:t>
            </a:r>
          </a:p>
          <a:p>
            <a:pPr lvl="1"/>
            <a:r>
              <a:rPr lang="en-US" dirty="0"/>
              <a:t>Factually: 32 segments, 450 character path limit</a:t>
            </a:r>
          </a:p>
          <a:p>
            <a:pPr lvl="1"/>
            <a:endParaRPr lang="en-US" dirty="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br>
              <a:rPr lang="en-US" sz="2800" dirty="0">
                <a:solidFill>
                  <a:schemeClr val="accent2">
                    <a:alpha val="99000"/>
                  </a:schemeClr>
                </a:solidFill>
              </a:rPr>
            </a:br>
            <a:r>
              <a:rPr lang="en-US" sz="2800" dirty="0">
                <a:solidFill>
                  <a:schemeClr val="accent2">
                    <a:alpha val="99000"/>
                  </a:schemeClr>
                </a:solidFill>
              </a:rPr>
              <a:t>with 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Service Bus and Access Control</a:t>
            </a:r>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a:solidFill>
                  <a:schemeClr val="accent2">
                    <a:alpha val="99000"/>
                  </a:schemeClr>
                </a:solidFill>
              </a:rPr>
              <a:t>Special relationship between Service Bus and ACS</a:t>
            </a:r>
          </a:p>
          <a:p>
            <a:pPr lvl="1"/>
            <a:r>
              <a:rPr lang="en-US" dirty="0"/>
              <a:t>Each SB namespace has a ‘buddy’ namespace in ACS</a:t>
            </a:r>
          </a:p>
          <a:p>
            <a:pPr marL="1588" lvl="2" indent="0">
              <a:buNone/>
            </a:pPr>
            <a:r>
              <a:rPr lang="en-US" sz="1600" dirty="0"/>
              <a:t>‘yourapp.servicebus.windows.net’</a:t>
            </a:r>
          </a:p>
          <a:p>
            <a:pPr marL="1588" lvl="2" indent="0">
              <a:buNone/>
            </a:pPr>
            <a:r>
              <a:rPr lang="en-US" sz="1600" dirty="0"/>
              <a:t>‘yourapp-sb.accesscontrol.windows.net’</a:t>
            </a:r>
          </a:p>
          <a:p>
            <a:pPr marL="1588" lvl="2" indent="0">
              <a:buNone/>
            </a:pPr>
            <a:endParaRPr lang="en-US" sz="1600" dirty="0"/>
          </a:p>
          <a:p>
            <a:r>
              <a:rPr lang="en-US" dirty="0">
                <a:solidFill>
                  <a:schemeClr val="accent2">
                    <a:alpha val="99000"/>
                  </a:schemeClr>
                </a:solidFill>
              </a:rPr>
              <a:t>‘-sb’ namespaces</a:t>
            </a:r>
          </a:p>
          <a:p>
            <a:pPr lvl="1"/>
            <a:r>
              <a:rPr lang="en-US" dirty="0"/>
              <a:t>Preconfigured relying party for Service Bus namespace root</a:t>
            </a:r>
          </a:p>
          <a:p>
            <a:pPr marL="1588" lvl="2" indent="0">
              <a:spcAft>
                <a:spcPts val="1200"/>
              </a:spcAft>
              <a:buNone/>
            </a:pPr>
            <a:r>
              <a:rPr lang="en-US" sz="1600" dirty="0"/>
              <a:t>Can‘t be deleted, system-managed signing key, uses default rule group</a:t>
            </a:r>
          </a:p>
          <a:p>
            <a:pPr lvl="1"/>
            <a:r>
              <a:rPr lang="en-US" dirty="0"/>
              <a:t>Preconfigured service identity ‘owner’</a:t>
            </a:r>
          </a:p>
          <a:p>
            <a:pPr marL="1588" lvl="2" indent="0">
              <a:buNone/>
            </a:pPr>
            <a:r>
              <a:rPr lang="en-US" sz="1600" dirty="0"/>
              <a:t>Can’t be deleted, configured as superuser via default rule group </a:t>
            </a:r>
          </a:p>
          <a:p>
            <a:pPr marL="1588" lvl="2" indent="0">
              <a:buNone/>
            </a:pPr>
            <a:r>
              <a:rPr lang="en-US" sz="1600" dirty="0"/>
              <a:t>Tokens issued for ‘owner’ assigned ‘Listen’, ‘Send’, and ‘Manage’</a:t>
            </a:r>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Service Bus Rights and Claims</a:t>
            </a:r>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a:solidFill>
                  <a:schemeClr val="accent2">
                    <a:alpha val="99000"/>
                  </a:schemeClr>
                </a:solidFill>
              </a:rPr>
              <a:t>Service Bus defines one authorization claim type with three possible values that indicate the authorized operation(s) </a:t>
            </a:r>
          </a:p>
          <a:p>
            <a:r>
              <a:rPr lang="en-US" dirty="0">
                <a:solidFill>
                  <a:schemeClr val="accent2">
                    <a:alpha val="99000"/>
                  </a:schemeClr>
                </a:solidFill>
              </a:rPr>
              <a:t>‘net.windows.servicebus.action’ </a:t>
            </a:r>
          </a:p>
          <a:p>
            <a:pPr lvl="1">
              <a:spcAft>
                <a:spcPts val="600"/>
              </a:spcAft>
            </a:pPr>
            <a:r>
              <a:rPr lang="en-US" dirty="0"/>
              <a:t>‘Send’ – Permit ‘send’ operations on a Service Bus entity</a:t>
            </a:r>
          </a:p>
          <a:p>
            <a:pPr lvl="1">
              <a:spcAft>
                <a:spcPts val="600"/>
              </a:spcAft>
            </a:pPr>
            <a:r>
              <a:rPr lang="en-US" dirty="0"/>
              <a:t>‘Listen’ – Permit ‘send’ or ‘receive’ operations on a Service Bus entity</a:t>
            </a:r>
          </a:p>
          <a:p>
            <a:pPr lvl="1">
              <a:spcAft>
                <a:spcPts val="600"/>
              </a:spcAft>
            </a:pPr>
            <a:r>
              <a:rPr lang="en-US" dirty="0"/>
              <a:t>‘Manage’ – Permit management operations like creating, inspecting, </a:t>
            </a:r>
            <a:br>
              <a:rPr lang="en-US" dirty="0"/>
            </a:br>
            <a:r>
              <a:rPr lang="en-US" dirty="0"/>
              <a:t>or deleting Service Bus entities. </a:t>
            </a:r>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0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Access Control – Conceptual Model</a:t>
            </a:r>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a:t>Each name/branch in </a:t>
            </a:r>
            <a:br>
              <a:rPr lang="en-US" sz="2400" dirty="0"/>
            </a:br>
            <a:r>
              <a:rPr lang="en-US" sz="2400" dirty="0"/>
              <a:t>the namespace can </a:t>
            </a:r>
            <a:br>
              <a:rPr lang="en-US" sz="2400" dirty="0"/>
            </a:br>
            <a:r>
              <a:rPr lang="en-US" sz="2400" dirty="0"/>
              <a:t>have a set of associated mappings from ‘claims’ </a:t>
            </a:r>
            <a:br>
              <a:rPr lang="en-US" sz="2400" dirty="0"/>
            </a:br>
            <a:r>
              <a:rPr lang="en-US" sz="2400" dirty="0"/>
              <a:t>to ‘rights’</a:t>
            </a:r>
          </a:p>
          <a:p>
            <a:r>
              <a:rPr lang="en-US" sz="2400" dirty="0"/>
              <a:t>‘Claims’ are issued by identity providers federated with Access Control</a:t>
            </a:r>
          </a:p>
          <a:p>
            <a:r>
              <a:rPr lang="en-US" sz="2400" dirty="0"/>
              <a:t>‘Rights’ define permissions on Service Bus entities: ‘Send’, ‘Listen’, ‘Manage’</a:t>
            </a:r>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https://yourapp-sb.accesscontrol.windows.net</a:t>
            </a:r>
            <a:r>
              <a:rPr lang="en-US" sz="3200" dirty="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http://yourapp.sbwn/</a:t>
            </a:r>
            <a:r>
              <a:rPr lang="en-US" sz="2200" dirty="0">
                <a:ln>
                  <a:solidFill>
                    <a:schemeClr val="bg1">
                      <a:alpha val="0"/>
                    </a:schemeClr>
                  </a:solidFill>
                </a:ln>
                <a:solidFill>
                  <a:schemeClr val="bg1"/>
                </a:solidFill>
              </a:rPr>
              <a:t> </a:t>
            </a: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http://yourapp.sbwn/abc/ghi</a:t>
                </a:r>
                <a:r>
                  <a:rPr lang="en-US" sz="2000" i="1" dirty="0">
                    <a:ln>
                      <a:solidFill>
                        <a:schemeClr val="bg1">
                          <a:alpha val="0"/>
                        </a:schemeClr>
                      </a:solidFill>
                    </a:ln>
                    <a:solidFill>
                      <a:schemeClr val="bg1"/>
                    </a:solidFill>
                  </a:rPr>
                  <a:t> </a:t>
                </a: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http://yourapp.sbwn/abc</a:t>
              </a:r>
              <a:r>
                <a:rPr lang="en-US" sz="2000" i="1" dirty="0">
                  <a:ln>
                    <a:solidFill>
                      <a:schemeClr val="bg1">
                        <a:alpha val="0"/>
                      </a:schemeClr>
                    </a:solidFill>
                  </a:ln>
                  <a:solidFill>
                    <a:schemeClr val="bg1"/>
                  </a:solidFill>
                </a:rPr>
                <a:t> </a:t>
              </a: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Messaging</a:t>
            </a:r>
          </a:p>
        </p:txBody>
      </p:sp>
    </p:spTree>
    <p:extLst>
      <p:ext uri="{BB962C8B-B14F-4D97-AF65-F5344CB8AC3E}">
        <p14:creationId xmlns:p14="http://schemas.microsoft.com/office/powerpoint/2010/main" val="10813145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4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t>demo</a:t>
            </a:r>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a:t>Service Bus Relay</a:t>
            </a:r>
          </a:p>
        </p:txBody>
      </p:sp>
    </p:spTree>
    <p:extLst>
      <p:ext uri="{BB962C8B-B14F-4D97-AF65-F5344CB8AC3E}">
        <p14:creationId xmlns:p14="http://schemas.microsoft.com/office/powerpoint/2010/main" val="32017796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a:solidFill>
                  <a:schemeClr val="bg1"/>
                </a:solidFill>
              </a:rPr>
              <a:t>“Expose Web Services from anywhere to anywhere”</a:t>
            </a: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Capabilities</a:t>
              </a: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Relay Programming Model</a:t>
            </a:r>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a:t>Full WCF Programming Model</a:t>
            </a:r>
          </a:p>
          <a:p>
            <a:pPr lvl="1"/>
            <a:r>
              <a:rPr lang="en-US" dirty="0"/>
              <a:t>Bindings functionally symmetric with WCF</a:t>
            </a:r>
          </a:p>
          <a:p>
            <a:pPr marL="1588" lvl="2" indent="0">
              <a:buNone/>
            </a:pPr>
            <a:r>
              <a:rPr lang="en-US" sz="1600" dirty="0"/>
              <a:t>WebHttpRelayBinding (HTTP/REST)</a:t>
            </a:r>
          </a:p>
          <a:p>
            <a:pPr marL="1588" lvl="2" indent="0">
              <a:buNone/>
            </a:pPr>
            <a:r>
              <a:rPr lang="en-US" sz="1600" dirty="0"/>
              <a:t>BasicHttpRelayBinding (SOAP 1.1)</a:t>
            </a:r>
          </a:p>
          <a:p>
            <a:pPr marL="1588" lvl="2" indent="0">
              <a:buNone/>
            </a:pPr>
            <a:r>
              <a:rPr lang="en-US" sz="1600" dirty="0"/>
              <a:t>WS2007HttpRelayBinding (SOAP 1.2)</a:t>
            </a:r>
          </a:p>
          <a:p>
            <a:pPr marL="1588" lvl="2" indent="0">
              <a:spcAft>
                <a:spcPts val="600"/>
              </a:spcAft>
              <a:buNone/>
            </a:pPr>
            <a:r>
              <a:rPr lang="en-US" sz="1600" dirty="0"/>
              <a:t>NetTcpRelayBinding (Binary transport)</a:t>
            </a:r>
          </a:p>
          <a:p>
            <a:pPr lvl="1"/>
            <a:r>
              <a:rPr lang="en-US" dirty="0"/>
              <a:t>Special Service Bus Bindings</a:t>
            </a:r>
          </a:p>
          <a:p>
            <a:pPr marL="1588" lvl="2" indent="0">
              <a:buNone/>
            </a:pPr>
            <a:r>
              <a:rPr lang="en-US" sz="1600" dirty="0"/>
              <a:t>NetOnewayRelayBinding (Multicast one-way)</a:t>
            </a:r>
          </a:p>
          <a:p>
            <a:pPr marL="1588" lvl="2" indent="0">
              <a:spcAft>
                <a:spcPts val="600"/>
              </a:spcAft>
              <a:buNone/>
            </a:pPr>
            <a:r>
              <a:rPr lang="en-US" sz="1600" dirty="0"/>
              <a:t>NetEventRelayBinding (Multicast one-way)</a:t>
            </a:r>
          </a:p>
          <a:p>
            <a:pPr lvl="1"/>
            <a:r>
              <a:rPr lang="en-US" dirty="0"/>
              <a:t>Transport binding elements for custom binding stacks</a:t>
            </a:r>
          </a:p>
          <a:p>
            <a:pPr lvl="1"/>
            <a:endParaRPr lang="en-US" dirty="0"/>
          </a:p>
          <a:p>
            <a:r>
              <a:rPr lang="en-US" sz="2800" dirty="0"/>
              <a:t>WebHttpRelayBinding provides full interoperability with any HTTP/REST client, BasicHttpRelayBinding with any SOAP client</a:t>
            </a:r>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50"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Oneway</a:t>
            </a:r>
          </a:p>
        </p:txBody>
      </p:sp>
      <p:sp>
        <p:nvSpPr>
          <p:cNvPr id="4" name="Content Placeholder 3"/>
          <p:cNvSpPr>
            <a:spLocks noGrp="1"/>
          </p:cNvSpPr>
          <p:nvPr>
            <p:ph type="body" sz="quarter" idx="10"/>
          </p:nvPr>
        </p:nvSpPr>
        <p:spPr>
          <a:xfrm>
            <a:off x="519112" y="1447799"/>
            <a:ext cx="3932307" cy="3176254"/>
          </a:xfrm>
        </p:spPr>
        <p:txBody>
          <a:bodyPr/>
          <a:lstStyle/>
          <a:p>
            <a:r>
              <a:rPr lang="en-US" sz="2800" dirty="0"/>
              <a:t>NetOnewayRelayBinding</a:t>
            </a:r>
          </a:p>
          <a:p>
            <a:r>
              <a:rPr lang="en-US" sz="2800" dirty="0"/>
              <a:t>All TCP and HTTP listeners use one-way as internal control channel</a:t>
            </a:r>
          </a:p>
          <a:p>
            <a:r>
              <a:rPr lang="en-US" sz="2800" dirty="0"/>
              <a:t>60KB message-size limit</a:t>
            </a:r>
          </a:p>
          <a:p>
            <a:r>
              <a:rPr lang="en-US" sz="2800" dirty="0"/>
              <a:t>One-way only</a:t>
            </a:r>
          </a:p>
          <a:p>
            <a:r>
              <a:rPr lang="en-US" sz="2800" dirty="0"/>
              <a:t>No rendezvous overhead</a:t>
            </a:r>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a:ln>
                    <a:solidFill>
                      <a:schemeClr val="bg1">
                        <a:alpha val="0"/>
                      </a:schemeClr>
                    </a:solidFill>
                  </a:ln>
                  <a:solidFill>
                    <a:srgbClr val="595959"/>
                  </a:solidFill>
                  <a:effectLst/>
                  <a:uLnTx/>
                  <a:uFillTx/>
                </a:rPr>
              </a:br>
              <a:r>
                <a:rPr kumimoji="0" lang="en-US" sz="1200" b="0" i="0" u="none" strike="noStrike" kern="0" cap="none" spc="0" normalizeH="0" baseline="0" noProof="0" dirty="0">
                  <a:ln>
                    <a:solidFill>
                      <a:schemeClr val="bg1">
                        <a:alpha val="0"/>
                      </a:schemeClr>
                    </a:solidFill>
                  </a:ln>
                  <a:solidFill>
                    <a:srgbClr val="595959"/>
                  </a:solidFill>
                  <a:effectLst/>
                  <a:uLnTx/>
                  <a:uFillTx/>
                </a:rPr>
                <a:t>Nodes</a:t>
              </a: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chemeClr val="bg1">
                        <a:alpha val="0"/>
                      </a:schemeClr>
                    </a:solidFill>
                  </a:ln>
                  <a:solidFill>
                    <a:srgbClr val="595959">
                      <a:alpha val="99000"/>
                    </a:srgbClr>
                  </a:solidFill>
                </a:rPr>
                <a:t>Msg</a:t>
              </a: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Route</a:t>
              </a: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Subscribe</a:t>
              </a: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76"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a:ln>
                    <a:solidFill>
                      <a:schemeClr val="bg1">
                        <a:alpha val="0"/>
                      </a:schemeClr>
                    </a:solidFill>
                  </a:ln>
                  <a:solidFill>
                    <a:srgbClr val="595959"/>
                  </a:solidFill>
                  <a:effectLst/>
                  <a:uLnTx/>
                  <a:uFillTx/>
                </a:rPr>
              </a:br>
              <a:r>
                <a:rPr kumimoji="0" lang="en-US" sz="1200" b="0" i="0" u="none" strike="noStrike" kern="0" cap="none" spc="0" normalizeH="0" baseline="0" noProof="0" dirty="0">
                  <a:ln>
                    <a:solidFill>
                      <a:schemeClr val="bg1">
                        <a:alpha val="0"/>
                      </a:schemeClr>
                    </a:solidFill>
                  </a:ln>
                  <a:solidFill>
                    <a:srgbClr val="595959"/>
                  </a:solidFill>
                  <a:effectLst/>
                  <a:uLnTx/>
                  <a:uFillTx/>
                </a:rPr>
                <a:t>Nodes</a:t>
              </a: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chemeClr val="bg1">
                        <a:alpha val="0"/>
                      </a:schemeClr>
                    </a:solidFill>
                  </a:ln>
                  <a:solidFill>
                    <a:srgbClr val="595959">
                      <a:alpha val="99000"/>
                    </a:srgbClr>
                  </a:solidFill>
                </a:rPr>
                <a:t>Msg</a:t>
              </a: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Route</a:t>
              </a: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Subscribe</a:t>
              </a: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a:cs typeface="Segoe UI"/>
              </a:rPr>
              <a:t>Rendezvous</a:t>
            </a:r>
            <a:br>
              <a:rPr lang="en-US" sz="4400" dirty="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2</a:t>
            </a: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1</a:t>
            </a: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a:solidFill>
                    <a:schemeClr val="bg1">
                      <a:alpha val="99000"/>
                    </a:schemeClr>
                  </a:solidFill>
                </a:rPr>
                <a:t>Oneway Rendezvous</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a:ln>
                    <a:solidFill>
                      <a:schemeClr val="bg1">
                        <a:alpha val="0"/>
                      </a:schemeClr>
                    </a:solidFill>
                  </a:ln>
                  <a:solidFill>
                    <a:srgbClr val="595959"/>
                  </a:solidFill>
                  <a:effectLst/>
                  <a:uLnTx/>
                  <a:uFillTx/>
                </a:rPr>
              </a:br>
              <a:r>
                <a:rPr kumimoji="0" lang="en-US" sz="1200" b="0" i="0" u="none" strike="noStrike" kern="0" cap="none" spc="0" normalizeH="0" baseline="0" noProof="0" dirty="0">
                  <a:ln>
                    <a:solidFill>
                      <a:schemeClr val="bg1">
                        <a:alpha val="0"/>
                      </a:schemeClr>
                    </a:solidFill>
                  </a:ln>
                  <a:solidFill>
                    <a:srgbClr val="595959"/>
                  </a:solidFill>
                  <a:effectLst/>
                  <a:uLnTx/>
                  <a:uFillTx/>
                </a:rPr>
                <a:t>Nodes</a:t>
              </a: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a:ln>
                    <a:solidFill>
                      <a:schemeClr val="bg1">
                        <a:alpha val="0"/>
                      </a:schemeClr>
                    </a:solidFill>
                  </a:ln>
                  <a:solidFill>
                    <a:srgbClr val="595959"/>
                  </a:solidFill>
                  <a:effectLst/>
                  <a:uLnTx/>
                  <a:uFillTx/>
                </a:rPr>
              </a:br>
              <a:r>
                <a:rPr kumimoji="0" lang="en-US" sz="1200" b="0" i="0" u="none" strike="noStrike" kern="0" cap="none" spc="0" normalizeH="0" baseline="0" noProof="0" dirty="0">
                  <a:ln>
                    <a:solidFill>
                      <a:schemeClr val="bg1">
                        <a:alpha val="0"/>
                      </a:schemeClr>
                    </a:solidFill>
                  </a:ln>
                  <a:solidFill>
                    <a:srgbClr val="595959"/>
                  </a:solidFill>
                  <a:effectLst/>
                  <a:uLnTx/>
                  <a:uFillTx/>
                </a:rPr>
                <a:t>Nodes</a:t>
              </a: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38"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Relay</a:t>
            </a:r>
          </a:p>
          <a:p>
            <a:pPr marL="3175">
              <a:spcAft>
                <a:spcPts val="900"/>
              </a:spcAft>
            </a:pPr>
            <a:r>
              <a:rPr lang="en-US" sz="2400" spc="-100" dirty="0">
                <a:latin typeface="Segoe UI Light" pitchFamily="34" charset="0"/>
              </a:rPr>
              <a:t>No transfer charges, lower latency</a:t>
            </a: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Traversal Connection</a:t>
              </a: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a:ln>
                    <a:solidFill>
                      <a:schemeClr val="bg1">
                        <a:alpha val="0"/>
                      </a:schemeClr>
                    </a:solidFill>
                  </a:ln>
                  <a:solidFill>
                    <a:srgbClr val="595959"/>
                  </a:solidFill>
                </a:rPr>
                <a:t>Upgrade</a:t>
              </a: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a:solidFill>
                    <a:schemeClr val="bg1">
                      <a:alpha val="99000"/>
                    </a:schemeClr>
                  </a:solidFill>
                </a:rPr>
                <a:t>Oneway Rendezvous</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a:solidFill>
                  <a:schemeClr val="bg1">
                    <a:alpha val="99000"/>
                  </a:schemeClr>
                </a:solidFill>
              </a:rPr>
              <a:t>Service</a:t>
            </a:r>
            <a:br>
              <a:rPr lang="en-US" sz="8000" dirty="0">
                <a:solidFill>
                  <a:schemeClr val="bg1">
                    <a:alpha val="99000"/>
                  </a:schemeClr>
                </a:solidFill>
              </a:rPr>
            </a:br>
            <a:r>
              <a:rPr lang="en-US" sz="8000" dirty="0">
                <a:solidFill>
                  <a:schemeClr val="accent6">
                    <a:lumMod val="75000"/>
                    <a:alpha val="99000"/>
                  </a:schemeClr>
                </a:solidFill>
              </a:rPr>
              <a:t>Bus</a:t>
            </a:r>
          </a:p>
        </p:txBody>
      </p:sp>
      <p:cxnSp>
        <p:nvCxnSpPr>
          <p:cNvPr id="62" name="Straight Connector 61"/>
          <p:cNvCxnSpPr/>
          <p:nvPr/>
        </p:nvCxnSpPr>
        <p:spPr>
          <a:xfrm>
            <a:off x="6551629" y="1893986"/>
            <a:ext cx="563719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51629" y="3364311"/>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551629" y="4834636"/>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1629" y="6304962"/>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5770353" y="351148"/>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Eventing</a:t>
                </a: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46" name="Group 45"/>
          <p:cNvGrpSpPr/>
          <p:nvPr/>
        </p:nvGrpSpPr>
        <p:grpSpPr>
          <a:xfrm>
            <a:off x="5435995" y="4946984"/>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42" name="Group 41"/>
          <p:cNvGrpSpPr/>
          <p:nvPr/>
        </p:nvGrpSpPr>
        <p:grpSpPr>
          <a:xfrm>
            <a:off x="5764885" y="3396004"/>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5445520" y="1906568"/>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29"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a:ln>
                      <a:solidFill>
                        <a:schemeClr val="bg1">
                          <a:alpha val="0"/>
                        </a:schemeClr>
                      </a:solidFill>
                    </a:ln>
                    <a:solidFill>
                      <a:srgbClr val="595959"/>
                    </a:solidFill>
                  </a:rPr>
                  <a:t>Backpressure Feedback </a:t>
                </a: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a:ln>
                      <a:solidFill>
                        <a:schemeClr val="bg1">
                          <a:alpha val="0"/>
                        </a:schemeClr>
                      </a:solidFill>
                    </a:ln>
                    <a:solidFill>
                      <a:srgbClr val="595959"/>
                    </a:solidFill>
                  </a:rPr>
                  <a:t>Query Filter</a:t>
                </a: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53"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message</a:t>
            </a: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7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a:t>Ways to Pull</a:t>
            </a:r>
          </a:p>
        </p:txBody>
      </p:sp>
      <p:sp>
        <p:nvSpPr>
          <p:cNvPr id="5" name="Content Placeholder 4"/>
          <p:cNvSpPr>
            <a:spLocks noGrp="1"/>
          </p:cNvSpPr>
          <p:nvPr>
            <p:ph type="body" sz="quarter" idx="10"/>
          </p:nvPr>
        </p:nvSpPr>
        <p:spPr>
          <a:xfrm>
            <a:off x="519113" y="1447799"/>
            <a:ext cx="4334241" cy="4224233"/>
          </a:xfrm>
        </p:spPr>
        <p:txBody>
          <a:bodyPr/>
          <a:lstStyle/>
          <a:p>
            <a:r>
              <a:rPr lang="en-US" dirty="0">
                <a:solidFill>
                  <a:schemeClr val="accent2">
                    <a:alpha val="99000"/>
                  </a:schemeClr>
                </a:solidFill>
              </a:rPr>
              <a:t>Receive and Delete</a:t>
            </a:r>
          </a:p>
          <a:p>
            <a:pPr lvl="1"/>
            <a:r>
              <a:rPr lang="en-US" dirty="0"/>
              <a:t>Fastest. Message lost if receiver crashes or transmission fails.</a:t>
            </a:r>
          </a:p>
          <a:p>
            <a:pPr lvl="1"/>
            <a:endParaRPr lang="en-US" dirty="0"/>
          </a:p>
          <a:p>
            <a:r>
              <a:rPr lang="en-US" dirty="0">
                <a:solidFill>
                  <a:schemeClr val="accent2">
                    <a:alpha val="99000"/>
                  </a:schemeClr>
                </a:solidFill>
              </a:rPr>
              <a:t>Peek Lock</a:t>
            </a:r>
          </a:p>
          <a:p>
            <a:pPr lvl="1"/>
            <a:r>
              <a:rPr lang="en-US" dirty="0"/>
              <a:t>Message is locked when retrieved. Reappears on broker when not deleted within lock timeout.</a:t>
            </a:r>
          </a:p>
          <a:p>
            <a:pPr lvl="1"/>
            <a:endParaRPr lang="en-US" dirty="0"/>
          </a:p>
          <a:p>
            <a:r>
              <a:rPr lang="en-US" dirty="0">
                <a:solidFill>
                  <a:schemeClr val="accent2">
                    <a:alpha val="99000"/>
                  </a:schemeClr>
                </a:solidFill>
              </a:rPr>
              <a:t>Transactional</a:t>
            </a:r>
          </a:p>
          <a:p>
            <a:pPr lvl="1"/>
            <a:r>
              <a:rPr lang="en-US" dirty="0"/>
              <a:t>Local model</a:t>
            </a:r>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a:t>Messages</a:t>
            </a:r>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a:t>Brokered messaging properties are not SOAP headers</a:t>
            </a:r>
          </a:p>
          <a:p>
            <a:r>
              <a:rPr lang="en-US" sz="2800" dirty="0"/>
              <a:t>Properties are key/value pairs that may very well carry payloads</a:t>
            </a:r>
          </a:p>
          <a:p>
            <a:r>
              <a:rPr lang="en-US" sz="2800" dirty="0"/>
              <a:t>It’s not uncommon to have messages with empty message bodies</a:t>
            </a:r>
          </a:p>
          <a:p>
            <a:r>
              <a:rPr lang="en-US" sz="2800" dirty="0"/>
              <a:t>Message bodies are useful for a single opaque payload not exposed to the broker (e.g. encrypted content)</a:t>
            </a:r>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to determine whether more receivers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are 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Topic</a:t>
              </a: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89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a:t>Subscription Filters</a:t>
            </a:r>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a:solidFill>
                  <a:schemeClr val="accent2">
                    <a:alpha val="99000"/>
                  </a:schemeClr>
                </a:solidFill>
                <a:latin typeface="Segoe UI Light" pitchFamily="34" charset="0"/>
              </a:rPr>
              <a:t>Filter conditions operate on message properties </a:t>
            </a:r>
            <a:br>
              <a:rPr lang="en-US" dirty="0">
                <a:solidFill>
                  <a:schemeClr val="accent2">
                    <a:alpha val="99000"/>
                  </a:schemeClr>
                </a:solidFill>
                <a:latin typeface="Segoe UI Light" pitchFamily="34" charset="0"/>
              </a:rPr>
            </a:br>
            <a:r>
              <a:rPr lang="en-US" dirty="0">
                <a:solidFill>
                  <a:schemeClr val="accent2">
                    <a:alpha val="99000"/>
                  </a:schemeClr>
                </a:solidFill>
                <a:latin typeface="Segoe UI Light" pitchFamily="34" charset="0"/>
              </a:rPr>
              <a:t>and are expressed in SQL’92 syntax </a:t>
            </a:r>
          </a:p>
          <a:p>
            <a:pPr lvl="1"/>
            <a:r>
              <a:rPr lang="en-US" dirty="0">
                <a:latin typeface="Consolas" pitchFamily="49" charset="0"/>
                <a:cs typeface="Consolas" pitchFamily="49" charset="0"/>
                <a:sym typeface="Segoe UI"/>
              </a:rPr>
              <a:t>InvoiceTotal &gt; 10000.00 OR ClientRating &lt;3</a:t>
            </a:r>
          </a:p>
          <a:p>
            <a:pPr lvl="1"/>
            <a:r>
              <a:rPr lang="en-US" dirty="0">
                <a:latin typeface="Consolas" pitchFamily="49" charset="0"/>
                <a:cs typeface="Consolas" pitchFamily="49" charset="0"/>
                <a:sym typeface="Segoe UI"/>
              </a:rPr>
              <a:t>ShipDestCtry = ‘USA’ AND ShipDestState=‘WA’</a:t>
            </a:r>
          </a:p>
          <a:p>
            <a:pPr lvl="1"/>
            <a:r>
              <a:rPr lang="en-US" dirty="0">
                <a:latin typeface="Consolas" pitchFamily="49" charset="0"/>
                <a:cs typeface="Consolas" pitchFamily="49" charset="0"/>
                <a:sym typeface="Segoe UI"/>
              </a:rPr>
              <a:t>LastName LIKE ‘V%’</a:t>
            </a:r>
          </a:p>
          <a:p>
            <a:pPr lvl="1"/>
            <a:endParaRPr lang="en-US" dirty="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a:latin typeface="Consolas" pitchFamily="49" charset="0"/>
                <a:cs typeface="Consolas" pitchFamily="49" charset="0"/>
                <a:sym typeface="Segoe UI"/>
              </a:rPr>
              <a:t>SET AuditRequired = 1</a:t>
            </a:r>
          </a:p>
        </p:txBody>
      </p:sp>
    </p:spTree>
    <p:extLst>
      <p:ext uri="{BB962C8B-B14F-4D97-AF65-F5344CB8AC3E}">
        <p14:creationId xmlns:p14="http://schemas.microsoft.com/office/powerpoint/2010/main" val="28821170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4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Messaging API Hello World!</a:t>
            </a:r>
          </a:p>
        </p:txBody>
      </p:sp>
      <p:sp>
        <p:nvSpPr>
          <p:cNvPr id="4" name="Text Placeholder 3"/>
          <p:cNvSpPr>
            <a:spLocks noGrp="1"/>
          </p:cNvSpPr>
          <p:nvPr>
            <p:ph type="body" sz="quarter" idx="10"/>
            <p:custDataLst>
              <p:tags r:id="rId4"/>
            </p:custDataLst>
          </p:nvPr>
        </p:nvSpPr>
        <p:spPr>
          <a:xfrm>
            <a:off x="519114" y="1905000"/>
            <a:ext cx="11149012" cy="3490186"/>
          </a:xfrm>
        </p:spPr>
        <p:txBody>
          <a:bodyPr/>
          <a:lstStyle/>
          <a:p>
            <a:pPr marL="0" indent="0">
              <a:buNone/>
            </a:pP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tkp = </a:t>
            </a:r>
            <a:r>
              <a:rPr lang="en-US" sz="1800" dirty="0">
                <a:solidFill>
                  <a:schemeClr val="accent2"/>
                </a:solidFill>
                <a:latin typeface="Consolas" pitchFamily="49" charset="0"/>
                <a:cs typeface="Consolas" pitchFamily="49" charset="0"/>
                <a:sym typeface="Segoe UI"/>
              </a:rPr>
              <a:t>TokenProvider</a:t>
            </a:r>
            <a:r>
              <a:rPr lang="en-US" sz="1800" dirty="0">
                <a:latin typeface="Consolas" pitchFamily="49" charset="0"/>
                <a:cs typeface="Consolas" pitchFamily="49" charset="0"/>
                <a:sym typeface="Segoe UI"/>
              </a:rPr>
              <a:t>.CreateSharedSecretTokenProvider</a:t>
            </a:r>
            <a:r>
              <a:rPr lang="en-US" sz="1800" dirty="0">
                <a:solidFill>
                  <a:schemeClr val="accent5">
                    <a:lumMod val="75000"/>
                    <a:alpha val="99000"/>
                  </a:schemeClr>
                </a:solidFill>
                <a:latin typeface="Consolas" pitchFamily="49" charset="0"/>
                <a:cs typeface="Consolas" pitchFamily="49" charset="0"/>
                <a:sym typeface="Segoe UI"/>
              </a:rPr>
              <a:t>("acct"</a:t>
            </a:r>
            <a:r>
              <a:rPr lang="en-US" sz="1800" dirty="0">
                <a:latin typeface="Consolas" pitchFamily="49" charset="0"/>
                <a:cs typeface="Consolas" pitchFamily="49" charset="0"/>
                <a:sym typeface="Segoe UI"/>
              </a:rPr>
              <a:t>, "…");</a:t>
            </a:r>
          </a:p>
          <a:p>
            <a:pPr marL="0" indent="0">
              <a:buNone/>
            </a:pP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svcUri = </a:t>
            </a:r>
            <a:r>
              <a:rPr lang="en-US" sz="1800" dirty="0">
                <a:solidFill>
                  <a:schemeClr val="accent2"/>
                </a:solidFill>
                <a:sym typeface="Segoe UI"/>
              </a:rPr>
              <a:t>ServiceBusEnvironment</a:t>
            </a:r>
            <a:r>
              <a:rPr lang="en-US" sz="1800" dirty="0">
                <a:latin typeface="Consolas" pitchFamily="49" charset="0"/>
                <a:cs typeface="Consolas" pitchFamily="49" charset="0"/>
                <a:sym typeface="Segoe UI"/>
              </a:rPr>
              <a:t>.CreateServiceUri(</a:t>
            </a:r>
            <a:r>
              <a:rPr lang="en-US" sz="1800" dirty="0">
                <a:solidFill>
                  <a:schemeClr val="accent5">
                    <a:lumMod val="75000"/>
                    <a:alpha val="99000"/>
                  </a:schemeClr>
                </a:solidFill>
                <a:sym typeface="Segoe UI"/>
              </a:rPr>
              <a:t>"sb"</a:t>
            </a:r>
            <a:r>
              <a:rPr lang="en-US" sz="1800" dirty="0">
                <a:latin typeface="Consolas" pitchFamily="49" charset="0"/>
                <a:cs typeface="Consolas" pitchFamily="49" charset="0"/>
                <a:sym typeface="Segoe UI"/>
              </a:rPr>
              <a:t>, </a:t>
            </a:r>
            <a:r>
              <a:rPr lang="en-US" sz="1800" dirty="0">
                <a:solidFill>
                  <a:schemeClr val="accent5">
                    <a:lumMod val="75000"/>
                    <a:alpha val="99000"/>
                  </a:schemeClr>
                </a:solidFill>
                <a:sym typeface="Segoe UI"/>
              </a:rPr>
              <a:t>"myns"</a:t>
            </a:r>
            <a:r>
              <a:rPr lang="en-US" sz="1800" dirty="0">
                <a:latin typeface="Consolas" pitchFamily="49" charset="0"/>
                <a:cs typeface="Consolas" pitchFamily="49" charset="0"/>
                <a:sym typeface="Segoe UI"/>
              </a:rPr>
              <a:t>, "");</a:t>
            </a:r>
          </a:p>
          <a:p>
            <a:pPr marL="0" indent="0">
              <a:buNone/>
            </a:pPr>
            <a:endParaRPr lang="en-US" sz="1800" dirty="0">
              <a:latin typeface="Consolas" pitchFamily="49" charset="0"/>
              <a:cs typeface="Consolas" pitchFamily="49" charset="0"/>
              <a:sym typeface="Segoe UI"/>
            </a:endParaRPr>
          </a:p>
          <a:p>
            <a:pPr marL="0" indent="0">
              <a:buNone/>
            </a:pP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nsm = </a:t>
            </a:r>
            <a:r>
              <a:rPr lang="en-US" sz="1800" dirty="0">
                <a:solidFill>
                  <a:schemeClr val="accent6"/>
                </a:solidFill>
                <a:latin typeface="Consolas" pitchFamily="49" charset="0"/>
                <a:cs typeface="Consolas" pitchFamily="49" charset="0"/>
                <a:sym typeface="Segoe UI"/>
              </a:rPr>
              <a:t>new</a:t>
            </a:r>
            <a:r>
              <a:rPr lang="en-US" sz="1800" dirty="0">
                <a:latin typeface="Consolas" pitchFamily="49" charset="0"/>
                <a:cs typeface="Consolas" pitchFamily="49" charset="0"/>
                <a:sym typeface="Segoe UI"/>
              </a:rPr>
              <a:t> </a:t>
            </a:r>
            <a:r>
              <a:rPr lang="en-US" sz="1800" dirty="0">
                <a:solidFill>
                  <a:schemeClr val="accent2"/>
                </a:solidFill>
                <a:sym typeface="Segoe UI"/>
              </a:rPr>
              <a:t>NamespaceManager</a:t>
            </a:r>
            <a:r>
              <a:rPr lang="en-US" sz="1800" dirty="0">
                <a:latin typeface="Consolas" pitchFamily="49" charset="0"/>
                <a:cs typeface="Consolas" pitchFamily="49" charset="0"/>
                <a:sym typeface="Segoe UI"/>
              </a:rPr>
              <a:t>(svcUri, tkp);</a:t>
            </a:r>
          </a:p>
          <a:p>
            <a:pPr marL="0" indent="0">
              <a:buNone/>
            </a:pPr>
            <a:r>
              <a:rPr lang="en-US" sz="1800" dirty="0">
                <a:latin typeface="Consolas" pitchFamily="49" charset="0"/>
                <a:cs typeface="Consolas" pitchFamily="49" charset="0"/>
                <a:sym typeface="Segoe UI"/>
              </a:rPr>
              <a:t>nsm.CreateQueue(queueName);</a:t>
            </a:r>
          </a:p>
          <a:p>
            <a:pPr marL="0" indent="0">
              <a:buNone/>
            </a:pPr>
            <a:br>
              <a:rPr lang="en-US" sz="1800" dirty="0">
                <a:latin typeface="Consolas" pitchFamily="49" charset="0"/>
                <a:cs typeface="Consolas" pitchFamily="49" charset="0"/>
                <a:sym typeface="Segoe UI"/>
              </a:rPr>
            </a:b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mf = </a:t>
            </a:r>
            <a:r>
              <a:rPr lang="en-US" sz="1800" dirty="0">
                <a:solidFill>
                  <a:schemeClr val="accent2"/>
                </a:solidFill>
                <a:sym typeface="Segoe UI"/>
              </a:rPr>
              <a:t>MessagingFactory</a:t>
            </a:r>
            <a:r>
              <a:rPr lang="en-US" sz="1800" dirty="0">
                <a:latin typeface="Consolas" pitchFamily="49" charset="0"/>
                <a:cs typeface="Consolas" pitchFamily="49" charset="0"/>
                <a:sym typeface="Segoe UI"/>
              </a:rPr>
              <a:t>.Create(svcUri, tkp);</a:t>
            </a:r>
          </a:p>
          <a:p>
            <a:pPr marL="0" indent="0">
              <a:buNone/>
            </a:pP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qc = mf.CreateQueueClient(queueName);</a:t>
            </a:r>
          </a:p>
          <a:p>
            <a:pPr marL="0" indent="0">
              <a:buNone/>
            </a:pPr>
            <a:r>
              <a:rPr lang="en-US" sz="1800" dirty="0">
                <a:latin typeface="Consolas" pitchFamily="49" charset="0"/>
                <a:cs typeface="Consolas" pitchFamily="49" charset="0"/>
                <a:sym typeface="Segoe UI"/>
              </a:rPr>
              <a:t>qc.Send(</a:t>
            </a:r>
            <a:r>
              <a:rPr lang="en-US" sz="1800" dirty="0">
                <a:solidFill>
                  <a:schemeClr val="accent6"/>
                </a:solidFill>
                <a:latin typeface="Consolas" pitchFamily="49" charset="0"/>
                <a:cs typeface="Consolas" pitchFamily="49" charset="0"/>
                <a:sym typeface="Segoe UI"/>
              </a:rPr>
              <a:t>new</a:t>
            </a:r>
            <a:r>
              <a:rPr lang="en-US" sz="1800" dirty="0">
                <a:latin typeface="Consolas" pitchFamily="49" charset="0"/>
                <a:cs typeface="Consolas" pitchFamily="49" charset="0"/>
                <a:sym typeface="Segoe UI"/>
              </a:rPr>
              <a:t> </a:t>
            </a:r>
            <a:r>
              <a:rPr lang="en-US" sz="1800" dirty="0">
                <a:solidFill>
                  <a:schemeClr val="accent2"/>
                </a:solidFill>
                <a:sym typeface="Segoe UI"/>
              </a:rPr>
              <a:t>BrokeredMessage</a:t>
            </a:r>
            <a:r>
              <a:rPr lang="en-US" sz="1800" dirty="0">
                <a:latin typeface="Consolas" pitchFamily="49" charset="0"/>
                <a:cs typeface="Consolas" pitchFamily="49" charset="0"/>
                <a:sym typeface="Segoe UI"/>
              </a:rPr>
              <a:t> { Properties = {{ </a:t>
            </a:r>
            <a:r>
              <a:rPr lang="en-US" sz="1800" dirty="0">
                <a:solidFill>
                  <a:schemeClr val="accent5">
                    <a:lumMod val="75000"/>
                    <a:alpha val="99000"/>
                  </a:schemeClr>
                </a:solidFill>
                <a:sym typeface="Segoe UI"/>
              </a:rPr>
              <a:t>"Greeting"</a:t>
            </a:r>
            <a:r>
              <a:rPr lang="en-US" sz="1800" dirty="0">
                <a:latin typeface="Consolas" pitchFamily="49" charset="0"/>
                <a:cs typeface="Consolas" pitchFamily="49" charset="0"/>
                <a:sym typeface="Segoe UI"/>
              </a:rPr>
              <a:t>, </a:t>
            </a:r>
            <a:r>
              <a:rPr lang="en-US" sz="1800" dirty="0">
                <a:solidFill>
                  <a:schemeClr val="accent5">
                    <a:lumMod val="75000"/>
                    <a:alpha val="99000"/>
                  </a:schemeClr>
                </a:solidFill>
                <a:sym typeface="Segoe UI"/>
              </a:rPr>
              <a:t>"Hello World!"</a:t>
            </a:r>
            <a:r>
              <a:rPr lang="en-US" sz="1800" dirty="0">
                <a:latin typeface="Consolas" pitchFamily="49" charset="0"/>
                <a:cs typeface="Consolas" pitchFamily="49" charset="0"/>
                <a:sym typeface="Segoe UI"/>
              </a:rPr>
              <a:t> }}});</a:t>
            </a:r>
          </a:p>
          <a:p>
            <a:pPr marL="0" indent="0">
              <a:buNone/>
            </a:pPr>
            <a:br>
              <a:rPr lang="en-US" sz="1800" dirty="0">
                <a:latin typeface="Consolas" pitchFamily="49" charset="0"/>
                <a:cs typeface="Consolas" pitchFamily="49" charset="0"/>
                <a:sym typeface="Segoe UI"/>
              </a:rPr>
            </a:br>
            <a:r>
              <a:rPr lang="en-US" sz="1800" dirty="0">
                <a:solidFill>
                  <a:schemeClr val="accent6"/>
                </a:solidFill>
                <a:latin typeface="Consolas" pitchFamily="49" charset="0"/>
                <a:cs typeface="Consolas" pitchFamily="49" charset="0"/>
                <a:sym typeface="Segoe UI"/>
              </a:rPr>
              <a:t>var</a:t>
            </a:r>
            <a:r>
              <a:rPr lang="en-US" sz="1800" dirty="0">
                <a:latin typeface="Consolas" pitchFamily="49" charset="0"/>
                <a:cs typeface="Consolas" pitchFamily="49" charset="0"/>
                <a:sym typeface="Segoe UI"/>
              </a:rPr>
              <a:t> m = </a:t>
            </a:r>
            <a:r>
              <a:rPr lang="en-US" sz="1800" dirty="0">
                <a:sym typeface="Segoe UI"/>
              </a:rPr>
              <a:t>qc.Receive</a:t>
            </a:r>
            <a:r>
              <a:rPr lang="en-US" sz="1800" dirty="0">
                <a:latin typeface="Consolas" pitchFamily="49" charset="0"/>
                <a:cs typeface="Consolas" pitchFamily="49" charset="0"/>
                <a:sym typeface="Segoe UI"/>
              </a:rPr>
              <a:t>();</a:t>
            </a:r>
          </a:p>
          <a:p>
            <a:pPr marL="0" indent="0">
              <a:buNone/>
            </a:pPr>
            <a:r>
              <a:rPr lang="en-US" sz="1800" dirty="0">
                <a:solidFill>
                  <a:schemeClr val="accent2"/>
                </a:solidFill>
                <a:sym typeface="Segoe UI"/>
              </a:rPr>
              <a:t>Console</a:t>
            </a:r>
            <a:r>
              <a:rPr lang="en-US" sz="1800" dirty="0">
                <a:latin typeface="Consolas" pitchFamily="49" charset="0"/>
                <a:cs typeface="Consolas" pitchFamily="49" charset="0"/>
                <a:sym typeface="Segoe UI"/>
              </a:rPr>
              <a:t>.WriteLine(m.Properties[</a:t>
            </a:r>
            <a:r>
              <a:rPr lang="en-US" sz="1800" dirty="0">
                <a:solidFill>
                  <a:schemeClr val="accent5">
                    <a:lumMod val="75000"/>
                    <a:alpha val="99000"/>
                  </a:schemeClr>
                </a:solidFill>
                <a:sym typeface="Segoe UI"/>
              </a:rPr>
              <a:t>"Greeting"</a:t>
            </a:r>
            <a:r>
              <a:rPr lang="en-US" sz="1800" dirty="0">
                <a:latin typeface="Consolas" pitchFamily="49" charset="0"/>
                <a:cs typeface="Consolas" pitchFamily="49" charset="0"/>
                <a:sym typeface="Segoe UI"/>
              </a:rPr>
              <a:t>]);</a:t>
            </a:r>
          </a:p>
        </p:txBody>
      </p:sp>
      <p:cxnSp>
        <p:nvCxnSpPr>
          <p:cNvPr id="6" name="Straight Connector 5"/>
          <p:cNvCxnSpPr/>
          <p:nvPr/>
        </p:nvCxnSpPr>
        <p:spPr>
          <a:xfrm>
            <a:off x="516572" y="3511847"/>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6572" y="4682578"/>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2268028"/>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72189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5175752"/>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3</a:t>
            </a:r>
          </a:p>
        </p:txBody>
      </p:sp>
    </p:spTree>
    <p:extLst>
      <p:ext uri="{BB962C8B-B14F-4D97-AF65-F5344CB8AC3E}">
        <p14:creationId xmlns:p14="http://schemas.microsoft.com/office/powerpoint/2010/main" val="3502476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a:t>Why Service Bus?</a:t>
            </a:r>
          </a:p>
        </p:txBody>
      </p:sp>
    </p:spTree>
    <p:extLst>
      <p:ext uri="{BB962C8B-B14F-4D97-AF65-F5344CB8AC3E}">
        <p14:creationId xmlns:p14="http://schemas.microsoft.com/office/powerpoint/2010/main" val="2038989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t>demo</a:t>
            </a:r>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a:t>Cloud/On-Premise Integration</a:t>
            </a:r>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a:solidFill>
                  <a:schemeClr val="accent2">
                    <a:alpha val="99000"/>
                  </a:schemeClr>
                </a:solidFill>
              </a:rPr>
              <a:t>Cloud-Hosted, reliable asynchronous Messaging Infrastructure with Publish/Subscribe</a:t>
            </a:r>
          </a:p>
          <a:p>
            <a:pPr>
              <a:spcAft>
                <a:spcPts val="1800"/>
              </a:spcAft>
            </a:pPr>
            <a:r>
              <a:rPr lang="en-US" sz="3600" dirty="0">
                <a:solidFill>
                  <a:schemeClr val="accent2">
                    <a:alpha val="99000"/>
                  </a:schemeClr>
                </a:solidFill>
              </a:rPr>
              <a:t>Cloud-Based Relay enabling NAT/Firewall Traversal for reach </a:t>
            </a:r>
            <a:br>
              <a:rPr lang="en-US" sz="3600" dirty="0">
                <a:solidFill>
                  <a:schemeClr val="accent2">
                    <a:alpha val="99000"/>
                  </a:schemeClr>
                </a:solidFill>
              </a:rPr>
            </a:br>
            <a:r>
              <a:rPr lang="en-US" sz="3600" dirty="0">
                <a:solidFill>
                  <a:schemeClr val="accent2">
                    <a:alpha val="99000"/>
                  </a:schemeClr>
                </a:solidFill>
              </a:rPr>
              <a:t>into on-</a:t>
            </a:r>
            <a:r>
              <a:rPr lang="en-US" sz="3600" dirty="0" err="1">
                <a:solidFill>
                  <a:schemeClr val="accent2">
                    <a:alpha val="99000"/>
                  </a:schemeClr>
                </a:solidFill>
              </a:rPr>
              <a:t>prem</a:t>
            </a:r>
            <a:r>
              <a:rPr lang="en-US" sz="3600" dirty="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a:t>Cloud/On-Premise Integration</a:t>
            </a:r>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br>
              <a:rPr lang="en-US" sz="3600" dirty="0">
                <a:solidFill>
                  <a:schemeClr val="accent2">
                    <a:alpha val="99000"/>
                  </a:schemeClr>
                </a:solidFill>
              </a:rPr>
            </a:br>
            <a:r>
              <a:rPr lang="en-US" sz="3600" dirty="0">
                <a:solidFill>
                  <a:schemeClr val="accent2">
                    <a:alpha val="99000"/>
                  </a:schemeClr>
                </a:solidFill>
              </a:rPr>
              <a:t>spread across different network environments</a:t>
            </a:r>
          </a:p>
          <a:p>
            <a:r>
              <a:rPr lang="en-US" sz="3600" dirty="0">
                <a:solidFill>
                  <a:schemeClr val="accent2">
                    <a:alpha val="99000"/>
                  </a:schemeClr>
                </a:solidFill>
              </a:rPr>
              <a:t>Integration with Access Control providing security gate with Federated Identity support</a:t>
            </a: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a:t>Cross-Site Federation (SaaS)</a:t>
            </a:r>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a:solidFill>
                  <a:schemeClr val="accent2">
                    <a:alpha val="99000"/>
                  </a:schemeClr>
                </a:solidFill>
              </a:rPr>
              <a:t>Endpoint Federation instead of Network Federation (VPN)</a:t>
            </a:r>
          </a:p>
          <a:p>
            <a:r>
              <a:rPr lang="en-US" sz="3200" dirty="0">
                <a:solidFill>
                  <a:schemeClr val="accent2">
                    <a:alpha val="99000"/>
                  </a:schemeClr>
                </a:solidFill>
              </a:rPr>
              <a:t>Non-intrusive, does not require network reconfiguration</a:t>
            </a:r>
          </a:p>
          <a:p>
            <a:r>
              <a:rPr lang="en-US" sz="3200" dirty="0">
                <a:solidFill>
                  <a:schemeClr val="accent2">
                    <a:alpha val="99000"/>
                  </a:schemeClr>
                </a:solidFill>
              </a:rPr>
              <a:t>Enables integration scenarios with:</a:t>
            </a:r>
          </a:p>
          <a:p>
            <a:pPr lvl="1">
              <a:spcAft>
                <a:spcPts val="600"/>
              </a:spcAft>
            </a:pPr>
            <a:r>
              <a:rPr lang="en-US" dirty="0"/>
              <a:t>Multi-Tenancy</a:t>
            </a:r>
          </a:p>
          <a:p>
            <a:pPr lvl="1">
              <a:spcAft>
                <a:spcPts val="600"/>
              </a:spcAft>
            </a:pPr>
            <a:r>
              <a:rPr lang="en-US" dirty="0"/>
              <a:t>Minimal mutual trust</a:t>
            </a:r>
          </a:p>
          <a:p>
            <a:pPr lvl="1"/>
            <a:r>
              <a:rPr lang="en-US" dirty="0"/>
              <a:t>Minimal or no control over the on-premise </a:t>
            </a:r>
            <a:br>
              <a:rPr lang="en-US" dirty="0"/>
            </a:br>
            <a:r>
              <a:rPr lang="en-US" dirty="0"/>
              <a:t>networking environment</a:t>
            </a:r>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2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Trade Franchise Partner Integration</a:t>
            </a:r>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a:solidFill>
                  <a:schemeClr val="accent2">
                    <a:alpha val="99000"/>
                  </a:schemeClr>
                </a:solidFill>
              </a:rPr>
              <a:t>Enables integration across partners </a:t>
            </a:r>
            <a:br>
              <a:rPr lang="en-US" sz="3600" dirty="0">
                <a:solidFill>
                  <a:schemeClr val="accent2">
                    <a:alpha val="99000"/>
                  </a:schemeClr>
                </a:solidFill>
              </a:rPr>
            </a:br>
            <a:r>
              <a:rPr lang="en-US" sz="3600" dirty="0">
                <a:solidFill>
                  <a:schemeClr val="accent2">
                    <a:alpha val="99000"/>
                  </a:schemeClr>
                </a:solidFill>
              </a:rPr>
              <a:t>and franchise environments</a:t>
            </a:r>
          </a:p>
          <a:p>
            <a:pPr lvl="1">
              <a:spcAft>
                <a:spcPts val="600"/>
              </a:spcAft>
            </a:pPr>
            <a:r>
              <a:rPr lang="en-US" dirty="0"/>
              <a:t>Low trust </a:t>
            </a:r>
          </a:p>
          <a:p>
            <a:pPr lvl="1">
              <a:spcAft>
                <a:spcPts val="600"/>
              </a:spcAft>
            </a:pPr>
            <a:r>
              <a:rPr lang="en-US" dirty="0"/>
              <a:t>Limited control</a:t>
            </a:r>
          </a:p>
          <a:p>
            <a:pPr lvl="1">
              <a:spcAft>
                <a:spcPts val="600"/>
              </a:spcAft>
            </a:pPr>
            <a:r>
              <a:rPr lang="en-US" dirty="0"/>
              <a:t>Diverse sites with varying connectivity</a:t>
            </a:r>
          </a:p>
          <a:p>
            <a:pPr lvl="1"/>
            <a:r>
              <a:rPr lang="en-US" dirty="0"/>
              <a:t>Direct peer access and cloud access </a:t>
            </a:r>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Commerce Site</a:t>
            </a: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Central Assets</a:t>
            </a: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1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Mobile Workforce/Customer Integration</a:t>
            </a:r>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a:solidFill>
                  <a:schemeClr val="accent2">
                    <a:alpha val="99000"/>
                  </a:schemeClr>
                </a:solidFill>
              </a:rPr>
              <a:t>Mobile devices are largely not “behind the firewall”</a:t>
            </a:r>
          </a:p>
          <a:p>
            <a:r>
              <a:rPr lang="en-US" sz="2800" dirty="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Services</a:t>
            </a: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br>
              <a:rPr lang="en-US" sz="1600" dirty="0">
                <a:ln>
                  <a:solidFill>
                    <a:schemeClr val="bg1">
                      <a:alpha val="0"/>
                    </a:schemeClr>
                  </a:solidFill>
                </a:ln>
                <a:solidFill>
                  <a:schemeClr val="lt1">
                    <a:alpha val="99000"/>
                  </a:schemeClr>
                </a:solidFill>
              </a:rPr>
            </a:br>
            <a:r>
              <a:rPr lang="en-US" sz="1600" dirty="0">
                <a:ln>
                  <a:solidFill>
                    <a:schemeClr val="bg1">
                      <a:alpha val="0"/>
                    </a:schemeClr>
                  </a:solidFill>
                </a:ln>
                <a:solidFill>
                  <a:schemeClr val="lt1">
                    <a:alpha val="99000"/>
                  </a:schemeClr>
                </a:solidFill>
              </a:rPr>
              <a:t>Assets</a:t>
            </a: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484</TotalTime>
  <Words>1688</Words>
  <Application>Microsoft Office PowerPoint</Application>
  <PresentationFormat>Custom</PresentationFormat>
  <Paragraphs>464</Paragraphs>
  <Slides>41</Slides>
  <Notes>34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1" baseType="lpstr">
      <vt:lpstr>Segoe UI</vt:lpstr>
      <vt:lpstr>Wingdings 2</vt:lpstr>
      <vt:lpstr>Kozuka Gothic Pro R</vt:lpstr>
      <vt:lpstr>Segoe UI Light</vt:lpstr>
      <vt:lpstr>Arial</vt:lpstr>
      <vt:lpstr>Segoe UI Semibold</vt:lpstr>
      <vt:lpstr>Consolas</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PowerPoint Presentation</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wwegner</dc:creator>
  <dc:description>
    This presentation provides an introduction to Windows Azure Service Bus.
by wwegner
</dc:description>
  <cp:lastModifiedBy>sathiyanathan s</cp:lastModifiedBy>
  <cp:revision>92</cp:revision>
  <dcterms:created xsi:type="dcterms:W3CDTF">2011-12-07T03:47:39Z</dcterms:created>
  <dcterms:modified xsi:type="dcterms:W3CDTF">2018-02-16T11:40:33Z</dcterms:modified>
  <cp:version>1.0.0</cp:version>
</cp:coreProperties>
</file>